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notesMasterIdLst>
    <p:notesMasterId r:id="rId26"/>
  </p:notesMasterIdLst>
  <p:sldIdLst>
    <p:sldId id="256" r:id="rId2"/>
    <p:sldId id="258" r:id="rId3"/>
    <p:sldId id="259" r:id="rId4"/>
    <p:sldId id="268" r:id="rId5"/>
    <p:sldId id="263" r:id="rId6"/>
    <p:sldId id="262" r:id="rId7"/>
    <p:sldId id="264" r:id="rId8"/>
    <p:sldId id="265" r:id="rId9"/>
    <p:sldId id="267" r:id="rId10"/>
    <p:sldId id="269" r:id="rId11"/>
    <p:sldId id="260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79" r:id="rId24"/>
    <p:sldId id="280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FSRAILWAYTT Book" charset="0"/>
      <p:regular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A5"/>
    <a:srgbClr val="016AA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34161" autoAdjust="0"/>
  </p:normalViewPr>
  <p:slideViewPr>
    <p:cSldViewPr>
      <p:cViewPr>
        <p:scale>
          <a:sx n="86" d="100"/>
          <a:sy n="86" d="100"/>
        </p:scale>
        <p:origin x="-41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74780-317A-460D-842E-5691766A56C2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7EF4B-F46F-4DE3-907B-326DC557DBCB}">
      <dgm:prSet phldrT="[Текст]"/>
      <dgm:spPr/>
      <dgm:t>
        <a:bodyPr/>
        <a:lstStyle/>
        <a:p>
          <a:pPr algn="l"/>
          <a:r>
            <a:rPr lang="ru-RU" dirty="0" smtClean="0">
              <a:latin typeface="FSRAILWAYTT Book" pitchFamily="34" charset="0"/>
            </a:rPr>
            <a:t>Объединение товаров в группу</a:t>
          </a:r>
        </a:p>
      </dgm:t>
    </dgm:pt>
    <dgm:pt modelId="{367922ED-05A5-4F1A-8B64-EDF103366FCF}" type="parTrans" cxnId="{421EBF52-BD95-4802-8BF8-098069C4C001}">
      <dgm:prSet/>
      <dgm:spPr/>
      <dgm:t>
        <a:bodyPr/>
        <a:lstStyle/>
        <a:p>
          <a:endParaRPr lang="ru-RU"/>
        </a:p>
      </dgm:t>
    </dgm:pt>
    <dgm:pt modelId="{588A4B66-74EA-40D4-8204-165D32E83B87}" type="sibTrans" cxnId="{421EBF52-BD95-4802-8BF8-098069C4C00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F579385F-0738-42BE-BAC6-C3D1D1B23FC4}">
      <dgm:prSet phldrT="[Текст]"/>
      <dgm:spPr/>
      <dgm:t>
        <a:bodyPr/>
        <a:lstStyle/>
        <a:p>
          <a:pPr algn="l"/>
          <a:r>
            <a:rPr lang="ru-RU" b="1" dirty="0" smtClean="0">
              <a:latin typeface="FSRAILWAYTT Book" pitchFamily="34" charset="0"/>
            </a:rPr>
            <a:t>Дешевый, но качественный способ сделать товар узнаваемым на прилавке</a:t>
          </a:r>
          <a:endParaRPr lang="ru-RU" b="1" dirty="0">
            <a:latin typeface="FSRAILWAYTT Book" pitchFamily="34" charset="0"/>
          </a:endParaRPr>
        </a:p>
      </dgm:t>
    </dgm:pt>
    <dgm:pt modelId="{6F126924-0F42-4809-B1CF-B3A711AD2E91}" type="parTrans" cxnId="{E0009215-EE05-41CD-AB7E-E390611E74D2}">
      <dgm:prSet/>
      <dgm:spPr/>
      <dgm:t>
        <a:bodyPr/>
        <a:lstStyle/>
        <a:p>
          <a:endParaRPr lang="ru-RU"/>
        </a:p>
      </dgm:t>
    </dgm:pt>
    <dgm:pt modelId="{C9743B3E-4453-4115-9917-A408C6D6C609}" type="sibTrans" cxnId="{E0009215-EE05-41CD-AB7E-E390611E74D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67B75327-5FB8-43A3-AF05-322178804FE9}">
      <dgm:prSet phldrT="[Текст]"/>
      <dgm:spPr/>
      <dgm:t>
        <a:bodyPr/>
        <a:lstStyle/>
        <a:p>
          <a:r>
            <a:rPr lang="ru-RU" dirty="0" smtClean="0">
              <a:latin typeface="FSRAILWAYTT Book" pitchFamily="34" charset="0"/>
            </a:rPr>
            <a:t>Оригинальная упаковка товара</a:t>
          </a:r>
          <a:endParaRPr lang="ru-RU" dirty="0">
            <a:latin typeface="FSRAILWAYTT Book" pitchFamily="34" charset="0"/>
          </a:endParaRPr>
        </a:p>
      </dgm:t>
    </dgm:pt>
    <dgm:pt modelId="{B320D9EA-C137-4E5C-8B7C-C0D9C55E5036}" type="parTrans" cxnId="{05FEC714-0760-49CE-812E-6BED8D3672AC}">
      <dgm:prSet/>
      <dgm:spPr/>
      <dgm:t>
        <a:bodyPr/>
        <a:lstStyle/>
        <a:p>
          <a:endParaRPr lang="ru-RU"/>
        </a:p>
      </dgm:t>
    </dgm:pt>
    <dgm:pt modelId="{7D8BF24C-7A05-4F11-809C-8C86F9044681}" type="sibTrans" cxnId="{05FEC714-0760-49CE-812E-6BED8D3672A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46ACCDA9-81E0-49EF-82D1-D90244353226}" type="pres">
      <dgm:prSet presAssocID="{EF474780-317A-460D-842E-5691766A56C2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E984FDF3-F6BA-4516-BDB0-62287C5E4C0E}" type="pres">
      <dgm:prSet presAssocID="{1487EF4B-F46F-4DE3-907B-326DC557DBCB}" presName="parent_text_1" presStyleLbl="revTx" presStyleIdx="0" presStyleCnt="3" custScaleX="80023" custLinFactNeighborX="-1656" custLinFactNeighborY="-62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28F01-B924-4EE0-9CCF-149B4E1A4051}" type="pres">
      <dgm:prSet presAssocID="{1487EF4B-F46F-4DE3-907B-326DC557DBCB}" presName="image_accent_1" presStyleCnt="0"/>
      <dgm:spPr/>
    </dgm:pt>
    <dgm:pt modelId="{7A2F7438-41ED-4BEF-9ADC-B219BA78BCFD}" type="pres">
      <dgm:prSet presAssocID="{1487EF4B-F46F-4DE3-907B-326DC557DBCB}" presName="imageAccentRepeatNode" presStyleLbl="alignNode1" presStyleIdx="0" presStyleCnt="6" custScaleX="145804" custScaleY="145861" custLinFactNeighborX="-35601" custLinFactNeighborY="3610"/>
      <dgm:spPr/>
    </dgm:pt>
    <dgm:pt modelId="{6A418AB8-F1B6-471F-A4B9-0AE6E74693F2}" type="pres">
      <dgm:prSet presAssocID="{1487EF4B-F46F-4DE3-907B-326DC557DBCB}" presName="accent_1" presStyleLbl="alignNode1" presStyleIdx="1" presStyleCnt="6" custLinFactX="-100000" custLinFactNeighborX="-125019" custLinFactNeighborY="-38494"/>
      <dgm:spPr/>
    </dgm:pt>
    <dgm:pt modelId="{7CF50036-15E4-49B8-AA0C-A1B2501C41FC}" type="pres">
      <dgm:prSet presAssocID="{588A4B66-74EA-40D4-8204-165D32E83B87}" presName="image_1" presStyleCnt="0"/>
      <dgm:spPr/>
    </dgm:pt>
    <dgm:pt modelId="{DE66F40D-C72F-4038-9D2F-B445F4B62DF2}" type="pres">
      <dgm:prSet presAssocID="{588A4B66-74EA-40D4-8204-165D32E83B87}" presName="imageRepeatNode" presStyleLbl="fgImgPlace1" presStyleIdx="0" presStyleCnt="3" custScaleX="147011" custScaleY="140969" custLinFactNeighborX="-38547" custLinFactNeighborY="3910"/>
      <dgm:spPr/>
      <dgm:t>
        <a:bodyPr/>
        <a:lstStyle/>
        <a:p>
          <a:endParaRPr lang="ru-RU"/>
        </a:p>
      </dgm:t>
    </dgm:pt>
    <dgm:pt modelId="{F890F642-5C7D-44E4-A608-16416BE0A4E2}" type="pres">
      <dgm:prSet presAssocID="{F579385F-0738-42BE-BAC6-C3D1D1B23FC4}" presName="parent_text_2" presStyleLbl="revTx" presStyleIdx="1" presStyleCnt="3" custScaleX="93501" custScaleY="129245" custLinFactNeighborX="14873" custLinFactNeighborY="-80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6415C-BF36-46DF-BE47-74F6B47F4154}" type="pres">
      <dgm:prSet presAssocID="{F579385F-0738-42BE-BAC6-C3D1D1B23FC4}" presName="image_accent_2" presStyleCnt="0"/>
      <dgm:spPr/>
    </dgm:pt>
    <dgm:pt modelId="{35F80358-0624-4087-AF3E-C792AFDF908C}" type="pres">
      <dgm:prSet presAssocID="{F579385F-0738-42BE-BAC6-C3D1D1B23FC4}" presName="imageAccentRepeatNode" presStyleLbl="alignNode1" presStyleIdx="2" presStyleCnt="6" custScaleX="244181" custScaleY="233991" custLinFactNeighborX="-1835" custLinFactNeighborY="47659"/>
      <dgm:spPr/>
    </dgm:pt>
    <dgm:pt modelId="{63A7E4E9-4A42-434E-80FD-B57DEB9D5AF3}" type="pres">
      <dgm:prSet presAssocID="{C9743B3E-4453-4115-9917-A408C6D6C609}" presName="image_2" presStyleCnt="0"/>
      <dgm:spPr/>
    </dgm:pt>
    <dgm:pt modelId="{24719309-1F2B-4BF4-A3E0-F086D5CEB47F}" type="pres">
      <dgm:prSet presAssocID="{C9743B3E-4453-4115-9917-A408C6D6C609}" presName="imageRepeatNode" presStyleLbl="fgImgPlace1" presStyleIdx="1" presStyleCnt="3" custScaleX="261241" custScaleY="249562" custLinFactNeighborX="-2081" custLinFactNeighborY="54025"/>
      <dgm:spPr/>
      <dgm:t>
        <a:bodyPr/>
        <a:lstStyle/>
        <a:p>
          <a:endParaRPr lang="ru-RU"/>
        </a:p>
      </dgm:t>
    </dgm:pt>
    <dgm:pt modelId="{EB21B14C-CCD7-4AB5-97A2-58F87B17CA8D}" type="pres">
      <dgm:prSet presAssocID="{67B75327-5FB8-43A3-AF05-322178804FE9}" presName="image_accent_3" presStyleCnt="0"/>
      <dgm:spPr/>
    </dgm:pt>
    <dgm:pt modelId="{FB12A229-0377-4E64-99F4-A8E909BABA1D}" type="pres">
      <dgm:prSet presAssocID="{67B75327-5FB8-43A3-AF05-322178804FE9}" presName="imageAccentRepeatNode" presStyleLbl="alignNode1" presStyleIdx="3" presStyleCnt="6" custScaleX="197259" custScaleY="185568" custLinFactNeighborX="-53069" custLinFactNeighborY="5380"/>
      <dgm:spPr/>
    </dgm:pt>
    <dgm:pt modelId="{B92792C9-8072-46CB-B7DC-AB1AD4F8B975}" type="pres">
      <dgm:prSet presAssocID="{67B75327-5FB8-43A3-AF05-322178804FE9}" presName="parent_text_3" presStyleLbl="revTx" presStyleIdx="2" presStyleCnt="3" custScaleY="67773" custLinFactNeighborX="12118" custLinFactNeighborY="-54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AC9CA-1C45-48D0-8DC2-07C0A417F786}" type="pres">
      <dgm:prSet presAssocID="{67B75327-5FB8-43A3-AF05-322178804FE9}" presName="accent_2" presStyleLbl="alignNode1" presStyleIdx="4" presStyleCnt="6" custLinFactNeighborX="25933" custLinFactNeighborY="20111"/>
      <dgm:spPr/>
    </dgm:pt>
    <dgm:pt modelId="{C4C013D3-A83B-4326-8262-430770FE49DC}" type="pres">
      <dgm:prSet presAssocID="{67B75327-5FB8-43A3-AF05-322178804FE9}" presName="accent_3" presStyleLbl="alignNode1" presStyleIdx="5" presStyleCnt="6" custLinFactX="100000" custLinFactY="-39173" custLinFactNeighborX="104436" custLinFactNeighborY="-100000"/>
      <dgm:spPr/>
    </dgm:pt>
    <dgm:pt modelId="{FB5F407D-536D-4B65-B669-E86838716761}" type="pres">
      <dgm:prSet presAssocID="{7D8BF24C-7A05-4F11-809C-8C86F9044681}" presName="image_3" presStyleCnt="0"/>
      <dgm:spPr/>
    </dgm:pt>
    <dgm:pt modelId="{BE23B0FC-A626-418D-A655-407EF26F317E}" type="pres">
      <dgm:prSet presAssocID="{7D8BF24C-7A05-4F11-809C-8C86F9044681}" presName="imageRepeatNode" presStyleLbl="fgImgPlace1" presStyleIdx="2" presStyleCnt="3" custScaleX="196328" custScaleY="188083" custLinFactNeighborX="-59310" custLinFactNeighborY="6016"/>
      <dgm:spPr/>
      <dgm:t>
        <a:bodyPr/>
        <a:lstStyle/>
        <a:p>
          <a:endParaRPr lang="ru-RU"/>
        </a:p>
      </dgm:t>
    </dgm:pt>
  </dgm:ptLst>
  <dgm:cxnLst>
    <dgm:cxn modelId="{E0009215-EE05-41CD-AB7E-E390611E74D2}" srcId="{EF474780-317A-460D-842E-5691766A56C2}" destId="{F579385F-0738-42BE-BAC6-C3D1D1B23FC4}" srcOrd="1" destOrd="0" parTransId="{6F126924-0F42-4809-B1CF-B3A711AD2E91}" sibTransId="{C9743B3E-4453-4115-9917-A408C6D6C609}"/>
    <dgm:cxn modelId="{327280FA-A571-49C5-BAD3-9539E684782A}" type="presOf" srcId="{C9743B3E-4453-4115-9917-A408C6D6C609}" destId="{24719309-1F2B-4BF4-A3E0-F086D5CEB47F}" srcOrd="0" destOrd="0" presId="urn:microsoft.com/office/officeart/2008/layout/BubblePictureList"/>
    <dgm:cxn modelId="{A6FBF98E-4425-4548-B5CF-EA194262278C}" type="presOf" srcId="{EF474780-317A-460D-842E-5691766A56C2}" destId="{46ACCDA9-81E0-49EF-82D1-D90244353226}" srcOrd="0" destOrd="0" presId="urn:microsoft.com/office/officeart/2008/layout/BubblePictureList"/>
    <dgm:cxn modelId="{3B6320C0-F430-48EC-9978-FB5FD5990589}" type="presOf" srcId="{67B75327-5FB8-43A3-AF05-322178804FE9}" destId="{B92792C9-8072-46CB-B7DC-AB1AD4F8B975}" srcOrd="0" destOrd="0" presId="urn:microsoft.com/office/officeart/2008/layout/BubblePictureList"/>
    <dgm:cxn modelId="{6C2537ED-DC78-48D4-90A5-3C4A18BBA165}" type="presOf" srcId="{588A4B66-74EA-40D4-8204-165D32E83B87}" destId="{DE66F40D-C72F-4038-9D2F-B445F4B62DF2}" srcOrd="0" destOrd="0" presId="urn:microsoft.com/office/officeart/2008/layout/BubblePictureList"/>
    <dgm:cxn modelId="{421EBF52-BD95-4802-8BF8-098069C4C001}" srcId="{EF474780-317A-460D-842E-5691766A56C2}" destId="{1487EF4B-F46F-4DE3-907B-326DC557DBCB}" srcOrd="0" destOrd="0" parTransId="{367922ED-05A5-4F1A-8B64-EDF103366FCF}" sibTransId="{588A4B66-74EA-40D4-8204-165D32E83B87}"/>
    <dgm:cxn modelId="{6C934915-829A-421E-BF53-DB20BB9D4184}" type="presOf" srcId="{F579385F-0738-42BE-BAC6-C3D1D1B23FC4}" destId="{F890F642-5C7D-44E4-A608-16416BE0A4E2}" srcOrd="0" destOrd="0" presId="urn:microsoft.com/office/officeart/2008/layout/BubblePictureList"/>
    <dgm:cxn modelId="{5DE1C30B-6784-4723-BD2D-308025417CFF}" type="presOf" srcId="{7D8BF24C-7A05-4F11-809C-8C86F9044681}" destId="{BE23B0FC-A626-418D-A655-407EF26F317E}" srcOrd="0" destOrd="0" presId="urn:microsoft.com/office/officeart/2008/layout/BubblePictureList"/>
    <dgm:cxn modelId="{45E327BC-CF6B-4433-AF46-33EA8F1999B4}" type="presOf" srcId="{1487EF4B-F46F-4DE3-907B-326DC557DBCB}" destId="{E984FDF3-F6BA-4516-BDB0-62287C5E4C0E}" srcOrd="0" destOrd="0" presId="urn:microsoft.com/office/officeart/2008/layout/BubblePictureList"/>
    <dgm:cxn modelId="{05FEC714-0760-49CE-812E-6BED8D3672AC}" srcId="{EF474780-317A-460D-842E-5691766A56C2}" destId="{67B75327-5FB8-43A3-AF05-322178804FE9}" srcOrd="2" destOrd="0" parTransId="{B320D9EA-C137-4E5C-8B7C-C0D9C55E5036}" sibTransId="{7D8BF24C-7A05-4F11-809C-8C86F9044681}"/>
    <dgm:cxn modelId="{CE0F64BF-7A42-4088-9A54-87F0704B9C04}" type="presParOf" srcId="{46ACCDA9-81E0-49EF-82D1-D90244353226}" destId="{E984FDF3-F6BA-4516-BDB0-62287C5E4C0E}" srcOrd="0" destOrd="0" presId="urn:microsoft.com/office/officeart/2008/layout/BubblePictureList"/>
    <dgm:cxn modelId="{FEF13A14-AD0B-4CE3-A418-2507992AEB34}" type="presParOf" srcId="{46ACCDA9-81E0-49EF-82D1-D90244353226}" destId="{7F028F01-B924-4EE0-9CCF-149B4E1A4051}" srcOrd="1" destOrd="0" presId="urn:microsoft.com/office/officeart/2008/layout/BubblePictureList"/>
    <dgm:cxn modelId="{C4C039B2-11BD-4FA7-AD43-416DE9EE2A6E}" type="presParOf" srcId="{7F028F01-B924-4EE0-9CCF-149B4E1A4051}" destId="{7A2F7438-41ED-4BEF-9ADC-B219BA78BCFD}" srcOrd="0" destOrd="0" presId="urn:microsoft.com/office/officeart/2008/layout/BubblePictureList"/>
    <dgm:cxn modelId="{04775689-229D-4604-8D34-E31E95B7A136}" type="presParOf" srcId="{46ACCDA9-81E0-49EF-82D1-D90244353226}" destId="{6A418AB8-F1B6-471F-A4B9-0AE6E74693F2}" srcOrd="2" destOrd="0" presId="urn:microsoft.com/office/officeart/2008/layout/BubblePictureList"/>
    <dgm:cxn modelId="{1255E752-626C-48D5-AA3F-EDD706DB9E20}" type="presParOf" srcId="{46ACCDA9-81E0-49EF-82D1-D90244353226}" destId="{7CF50036-15E4-49B8-AA0C-A1B2501C41FC}" srcOrd="3" destOrd="0" presId="urn:microsoft.com/office/officeart/2008/layout/BubblePictureList"/>
    <dgm:cxn modelId="{936067F6-39A8-4F0D-A4CA-36D5B578304D}" type="presParOf" srcId="{7CF50036-15E4-49B8-AA0C-A1B2501C41FC}" destId="{DE66F40D-C72F-4038-9D2F-B445F4B62DF2}" srcOrd="0" destOrd="0" presId="urn:microsoft.com/office/officeart/2008/layout/BubblePictureList"/>
    <dgm:cxn modelId="{A0415B66-FE59-420B-8F43-E855C4C4D11E}" type="presParOf" srcId="{46ACCDA9-81E0-49EF-82D1-D90244353226}" destId="{F890F642-5C7D-44E4-A608-16416BE0A4E2}" srcOrd="4" destOrd="0" presId="urn:microsoft.com/office/officeart/2008/layout/BubblePictureList"/>
    <dgm:cxn modelId="{AFE0C9E3-2A0C-4A00-99F1-D27ABC9B81E2}" type="presParOf" srcId="{46ACCDA9-81E0-49EF-82D1-D90244353226}" destId="{4736415C-BF36-46DF-BE47-74F6B47F4154}" srcOrd="5" destOrd="0" presId="urn:microsoft.com/office/officeart/2008/layout/BubblePictureList"/>
    <dgm:cxn modelId="{5B34C618-4788-49F5-9BF7-A4771C1DD7ED}" type="presParOf" srcId="{4736415C-BF36-46DF-BE47-74F6B47F4154}" destId="{35F80358-0624-4087-AF3E-C792AFDF908C}" srcOrd="0" destOrd="0" presId="urn:microsoft.com/office/officeart/2008/layout/BubblePictureList"/>
    <dgm:cxn modelId="{78838BAF-9759-4136-91B7-18BEFFF4E7D8}" type="presParOf" srcId="{46ACCDA9-81E0-49EF-82D1-D90244353226}" destId="{63A7E4E9-4A42-434E-80FD-B57DEB9D5AF3}" srcOrd="6" destOrd="0" presId="urn:microsoft.com/office/officeart/2008/layout/BubblePictureList"/>
    <dgm:cxn modelId="{F6D6A2F5-5F37-4F7B-88FC-2D7239132D71}" type="presParOf" srcId="{63A7E4E9-4A42-434E-80FD-B57DEB9D5AF3}" destId="{24719309-1F2B-4BF4-A3E0-F086D5CEB47F}" srcOrd="0" destOrd="0" presId="urn:microsoft.com/office/officeart/2008/layout/BubblePictureList"/>
    <dgm:cxn modelId="{20963CB9-01A2-47A1-8ECA-81AD716A60AA}" type="presParOf" srcId="{46ACCDA9-81E0-49EF-82D1-D90244353226}" destId="{EB21B14C-CCD7-4AB5-97A2-58F87B17CA8D}" srcOrd="7" destOrd="0" presId="urn:microsoft.com/office/officeart/2008/layout/BubblePictureList"/>
    <dgm:cxn modelId="{570292B5-EA02-4A47-A3A7-87D3219D834C}" type="presParOf" srcId="{EB21B14C-CCD7-4AB5-97A2-58F87B17CA8D}" destId="{FB12A229-0377-4E64-99F4-A8E909BABA1D}" srcOrd="0" destOrd="0" presId="urn:microsoft.com/office/officeart/2008/layout/BubblePictureList"/>
    <dgm:cxn modelId="{EF3F83A9-3BA3-4B5D-AAB0-85907810FAD9}" type="presParOf" srcId="{46ACCDA9-81E0-49EF-82D1-D90244353226}" destId="{B92792C9-8072-46CB-B7DC-AB1AD4F8B975}" srcOrd="8" destOrd="0" presId="urn:microsoft.com/office/officeart/2008/layout/BubblePictureList"/>
    <dgm:cxn modelId="{016733AF-B0E8-4DED-8E37-419B5E57F00E}" type="presParOf" srcId="{46ACCDA9-81E0-49EF-82D1-D90244353226}" destId="{25BAC9CA-1C45-48D0-8DC2-07C0A417F786}" srcOrd="9" destOrd="0" presId="urn:microsoft.com/office/officeart/2008/layout/BubblePictureList"/>
    <dgm:cxn modelId="{2A98F0FC-6C5F-49C2-9D95-EE0A7502DD40}" type="presParOf" srcId="{46ACCDA9-81E0-49EF-82D1-D90244353226}" destId="{C4C013D3-A83B-4326-8262-430770FE49DC}" srcOrd="10" destOrd="0" presId="urn:microsoft.com/office/officeart/2008/layout/BubblePictureList"/>
    <dgm:cxn modelId="{6DEBB708-68F4-4270-A73B-C692A1078E38}" type="presParOf" srcId="{46ACCDA9-81E0-49EF-82D1-D90244353226}" destId="{FB5F407D-536D-4B65-B669-E86838716761}" srcOrd="11" destOrd="0" presId="urn:microsoft.com/office/officeart/2008/layout/BubblePictureList"/>
    <dgm:cxn modelId="{47DD16B0-7389-4CA2-9EBE-94F6C8A1297E}" type="presParOf" srcId="{FB5F407D-536D-4B65-B669-E86838716761}" destId="{BE23B0FC-A626-418D-A655-407EF26F317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D2D2-9BF9-4001-90E5-A18BA19FD7C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EA2D0-AACA-4EFA-94FE-F16A64DC1D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8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7CBA2-584E-4CEC-989D-6ED4ADCA8867}" type="datetime1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5045-76FD-435D-8592-24B17D07FE2D}" type="datetime1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5D43-D113-4CD9-ABF6-D8BC3D4DD2E3}" type="datetime1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2A25-7CE2-4A41-9B77-AAB9FCDB4E74}" type="datetime1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4D6-1936-484B-81E8-2C99C278BFEF}" type="datetime1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72C4-B302-429F-B683-7228CB67FDCC}" type="datetime1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1A2D-6575-4412-8C74-F5B071D47CDB}" type="datetime1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5F54-3C49-40F2-883E-0E64D569A90D}" type="datetime1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1F95-B15A-48B6-8B18-B83F3F3D8283}" type="datetime1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93B9-C49E-455C-A136-42A32D518694}" type="datetime1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199A-8D01-4ECC-9E9C-F20324A437B9}" type="datetime1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D6CF-6875-4662-817A-7E6925553A87}" type="datetime1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D2BEE-0427-4B7B-B756-651F5A449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3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14:ripple dir="ld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2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48780"/>
            <a:ext cx="8399487" cy="1764196"/>
          </a:xfrm>
        </p:spPr>
        <p:txBody>
          <a:bodyPr>
            <a:normAutofit/>
          </a:bodyPr>
          <a:lstStyle/>
          <a:p>
            <a:pPr marL="182880" algn="r"/>
            <a:r>
              <a:rPr lang="ru-RU" sz="2000" kern="4800" dirty="0">
                <a:latin typeface="FSRAILWAY Bold" pitchFamily="34" charset="0"/>
              </a:rPr>
              <a:t>Современные тренды </a:t>
            </a:r>
            <a:r>
              <a:rPr lang="ru-RU" sz="2000" kern="4800" dirty="0" smtClean="0">
                <a:latin typeface="FSRAILWAY Bold" pitchFamily="34" charset="0"/>
              </a:rPr>
              <a:t>упаковочной отрасли</a:t>
            </a:r>
            <a:r>
              <a:rPr lang="ru-RU" sz="2000" kern="4800" dirty="0">
                <a:latin typeface="FSRAILWAY Bold" pitchFamily="34" charset="0"/>
              </a:rPr>
              <a:t>. </a:t>
            </a:r>
            <a:r>
              <a:rPr lang="ru-RU" sz="2000" kern="4800" dirty="0" smtClean="0">
                <a:latin typeface="FSRAILWAY Bold" pitchFamily="34" charset="0"/>
              </a:rPr>
              <a:t/>
            </a:r>
            <a:br>
              <a:rPr lang="ru-RU" sz="2000" kern="4800" dirty="0" smtClean="0">
                <a:latin typeface="FSRAILWAY Bold" pitchFamily="34" charset="0"/>
              </a:rPr>
            </a:br>
            <a:r>
              <a:rPr lang="ru-RU" sz="2000" kern="4800" dirty="0" smtClean="0">
                <a:latin typeface="FSRAILWAY Bold" pitchFamily="34" charset="0"/>
              </a:rPr>
              <a:t>Как </a:t>
            </a:r>
            <a:r>
              <a:rPr lang="ru-RU" sz="2000" kern="4800" dirty="0">
                <a:latin typeface="FSRAILWAY Bold" pitchFamily="34" charset="0"/>
              </a:rPr>
              <a:t>с помощью оригинальной упаковки увеличить лояльность потребителя к своей торговой </a:t>
            </a:r>
            <a:r>
              <a:rPr lang="ru-RU" sz="2000" kern="4800" dirty="0" smtClean="0">
                <a:latin typeface="FSRAILWAY Bold" pitchFamily="34" charset="0"/>
              </a:rPr>
              <a:t>марке</a:t>
            </a:r>
            <a:r>
              <a:rPr lang="ru-RU" sz="2400" dirty="0" smtClean="0">
                <a:latin typeface="FSRAILWAY Bold" pitchFamily="34" charset="0"/>
              </a:rPr>
              <a:t>.</a:t>
            </a:r>
            <a:endParaRPr lang="ru-RU" sz="2400" dirty="0">
              <a:latin typeface="FSRAILWAY Bold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pic>
        <p:nvPicPr>
          <p:cNvPr id="1026" name="Picture 2" descr="\\Server\общая папка\Маркетинг\План работы на месяц\август\На время отпуска Шестаковой\Байкал\для презентации\2011-01-25_16-18-04_2270201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47525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2924944"/>
            <a:ext cx="5076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16A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Все дело в шляпе!</a:t>
            </a:r>
            <a:br>
              <a:rPr lang="ru-RU" sz="4000" b="1" dirty="0">
                <a:solidFill>
                  <a:srgbClr val="016A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endParaRPr lang="ru-RU" sz="4000" dirty="0">
              <a:solidFill>
                <a:srgbClr val="016A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0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3">
        <p14:ripple dir="ld"/>
      </p:transition>
    </mc:Choice>
    <mc:Fallback xmlns="">
      <p:transition spd="slow" advTm="48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907704" y="1484784"/>
            <a:ext cx="6915885" cy="768221"/>
          </a:xfrm>
        </p:spPr>
        <p:txBody>
          <a:bodyPr>
            <a:normAutofit/>
          </a:bodyPr>
          <a:lstStyle/>
          <a:p>
            <a:pPr marL="182880" algn="r"/>
            <a:r>
              <a:rPr lang="ru-RU" sz="2000" dirty="0">
                <a:latin typeface="FSRAILWAY Bold" pitchFamily="34" charset="0"/>
              </a:rPr>
              <a:t>Воду для кулеров 19 литров упаковали в чехлы</a:t>
            </a:r>
          </a:p>
        </p:txBody>
      </p:sp>
      <p:pic>
        <p:nvPicPr>
          <p:cNvPr id="10" name="Объект 5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7878"/>
            <a:ext cx="3663224" cy="3956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1" y="2261152"/>
            <a:ext cx="3136739" cy="4071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280986"/>
            <a:ext cx="3384376" cy="3916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95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480" y="1412776"/>
            <a:ext cx="6915885" cy="1080120"/>
          </a:xfrm>
        </p:spPr>
        <p:txBody>
          <a:bodyPr>
            <a:normAutofit/>
          </a:bodyPr>
          <a:lstStyle/>
          <a:p>
            <a:pPr marL="182880" algn="r"/>
            <a:r>
              <a:rPr lang="ru-RU" sz="2000" dirty="0" smtClean="0">
                <a:latin typeface="FSRAILWAY Bold" pitchFamily="34" charset="0"/>
              </a:rPr>
              <a:t>Термоусадочная упаковка как</a:t>
            </a:r>
            <a:br>
              <a:rPr lang="ru-RU" sz="2000" dirty="0" smtClean="0">
                <a:latin typeface="FSRAILWAY Bold" pitchFamily="34" charset="0"/>
              </a:rPr>
            </a:br>
            <a:r>
              <a:rPr lang="ru-RU" sz="2000" dirty="0" smtClean="0">
                <a:latin typeface="FSRAILWAY Bold" pitchFamily="34" charset="0"/>
              </a:rPr>
              <a:t>маркетинговый </a:t>
            </a:r>
            <a:r>
              <a:rPr lang="ru-RU" sz="2000" dirty="0">
                <a:latin typeface="FSRAILWAY Bold" pitchFamily="34" charset="0"/>
              </a:rPr>
              <a:t>инструмент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38306"/>
            <a:ext cx="76431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>
                <a:latin typeface="FSRAILWAYTT Book" pitchFamily="34" charset="0"/>
              </a:rPr>
              <a:t>Даже </a:t>
            </a:r>
            <a:r>
              <a:rPr lang="ru-RU" dirty="0">
                <a:latin typeface="FSRAILWAYTT Book" pitchFamily="34" charset="0"/>
              </a:rPr>
              <a:t>испытывая определенные финансовые трудности, покупатели редко отказывались от приобретения продуктов питания и товаров повседневного спроса – они просто начали более рачительно подходить к тратам. </a:t>
            </a:r>
            <a:r>
              <a:rPr lang="ru-RU" dirty="0" smtClean="0">
                <a:latin typeface="FSRAILWAYTT Book" pitchFamily="34" charset="0"/>
              </a:rPr>
              <a:t>  </a:t>
            </a:r>
            <a:r>
              <a:rPr lang="ru-RU" dirty="0">
                <a:latin typeface="FSRAILWAYTT Book" pitchFamily="34" charset="0"/>
              </a:rPr>
              <a:t>Однако, </a:t>
            </a:r>
            <a:r>
              <a:rPr lang="ru-RU" dirty="0" smtClean="0">
                <a:latin typeface="FSRAILWAYTT Book" pitchFamily="34" charset="0"/>
              </a:rPr>
              <a:t>сейчас, </a:t>
            </a:r>
            <a:r>
              <a:rPr lang="ru-RU" dirty="0">
                <a:latin typeface="FSRAILWAYTT Book" pitchFamily="34" charset="0"/>
              </a:rPr>
              <a:t>по мнению экспертов, экономичность постепенно перестает быть ключевым требованием для успешных продаж в пищевой индустрии</a:t>
            </a:r>
            <a:r>
              <a:rPr lang="ru-RU" dirty="0" smtClean="0">
                <a:latin typeface="FSRAILWAYTT Book" pitchFamily="34" charset="0"/>
              </a:rPr>
              <a:t>.</a:t>
            </a:r>
          </a:p>
          <a:p>
            <a:pPr algn="just"/>
            <a:endParaRPr lang="ru-RU" dirty="0" smtClean="0">
              <a:latin typeface="FSRAILWAYTT Book" pitchFamily="34" charset="0"/>
            </a:endParaRPr>
          </a:p>
          <a:p>
            <a:pPr algn="just"/>
            <a:r>
              <a:rPr lang="ru-RU" u="sng" dirty="0" smtClean="0">
                <a:latin typeface="FSRAILWAYTT Book" pitchFamily="34" charset="0"/>
              </a:rPr>
              <a:t>На замену экономичности приходит:</a:t>
            </a:r>
          </a:p>
          <a:p>
            <a:pPr marL="171450" indent="-171450" algn="just">
              <a:buFontTx/>
              <a:buChar char="-"/>
            </a:pPr>
            <a:r>
              <a:rPr lang="ru-RU" b="1" i="1" dirty="0" smtClean="0">
                <a:solidFill>
                  <a:srgbClr val="016BA5"/>
                </a:solidFill>
                <a:latin typeface="FSRAILWAYTT Book" pitchFamily="34" charset="0"/>
              </a:rPr>
              <a:t>Удобство</a:t>
            </a:r>
          </a:p>
          <a:p>
            <a:pPr marL="171450" indent="-171450" algn="just">
              <a:buFontTx/>
              <a:buChar char="-"/>
            </a:pPr>
            <a:r>
              <a:rPr lang="ru-RU" b="1" i="1" dirty="0" smtClean="0">
                <a:solidFill>
                  <a:srgbClr val="016BA5"/>
                </a:solidFill>
                <a:latin typeface="FSRAILWAYTT Book" pitchFamily="34" charset="0"/>
              </a:rPr>
              <a:t>Упаковка класса </a:t>
            </a:r>
            <a:r>
              <a:rPr lang="ru-RU" b="1" i="1" dirty="0">
                <a:solidFill>
                  <a:srgbClr val="016BA5"/>
                </a:solidFill>
                <a:latin typeface="FSRAILWAYTT Book" pitchFamily="34" charset="0"/>
              </a:rPr>
              <a:t>«премиум</a:t>
            </a:r>
            <a:r>
              <a:rPr lang="ru-RU" b="1" i="1" dirty="0" smtClean="0">
                <a:solidFill>
                  <a:srgbClr val="016BA5"/>
                </a:solidFill>
                <a:latin typeface="FSRAILWAYTT Book" pitchFamily="34" charset="0"/>
              </a:rPr>
              <a:t>»</a:t>
            </a:r>
          </a:p>
          <a:p>
            <a:pPr marL="171450" indent="-171450" algn="just">
              <a:buFontTx/>
              <a:buChar char="-"/>
            </a:pPr>
            <a:r>
              <a:rPr lang="ru-RU" b="1" i="1" dirty="0">
                <a:solidFill>
                  <a:srgbClr val="016BA5"/>
                </a:solidFill>
                <a:latin typeface="FSRAILWAYTT Book" pitchFamily="34" charset="0"/>
              </a:rPr>
              <a:t>Меньше – лучше </a:t>
            </a:r>
            <a:r>
              <a:rPr lang="ru-RU" i="1" dirty="0">
                <a:solidFill>
                  <a:srgbClr val="016BA5"/>
                </a:solidFill>
                <a:latin typeface="FSRAILWAYTT Book" pitchFamily="34" charset="0"/>
              </a:rPr>
              <a:t>(появились и активно развиваются альтернативы традиционной </a:t>
            </a:r>
            <a:r>
              <a:rPr lang="ru-RU" i="1" dirty="0" smtClean="0">
                <a:solidFill>
                  <a:srgbClr val="016BA5"/>
                </a:solidFill>
                <a:latin typeface="FSRAILWAYTT Book" pitchFamily="34" charset="0"/>
              </a:rPr>
              <a:t>бутылки 1,5 л., 0,5 литра)</a:t>
            </a:r>
          </a:p>
          <a:p>
            <a:pPr marL="171450" indent="-171450" algn="just">
              <a:buFontTx/>
              <a:buChar char="-"/>
            </a:pPr>
            <a:r>
              <a:rPr lang="ru-RU" b="1" i="1" dirty="0" smtClean="0">
                <a:solidFill>
                  <a:srgbClr val="016BA5"/>
                </a:solidFill>
                <a:latin typeface="FSRAILWAYTT Book" pitchFamily="34" charset="0"/>
              </a:rPr>
              <a:t>Термоусадочная упаковка </a:t>
            </a:r>
            <a:r>
              <a:rPr lang="ru-RU" i="1" dirty="0" smtClean="0">
                <a:solidFill>
                  <a:srgbClr val="016BA5"/>
                </a:solidFill>
                <a:latin typeface="FSRAILWAYTT Book" pitchFamily="34" charset="0"/>
              </a:rPr>
              <a:t>(яркость упаковки)</a:t>
            </a:r>
            <a:endParaRPr lang="ru-RU" i="1" dirty="0">
              <a:solidFill>
                <a:srgbClr val="016BA5"/>
              </a:solidFill>
              <a:latin typeface="FSRAILWAYTT Book" pitchFamily="34" charset="0"/>
            </a:endParaRPr>
          </a:p>
          <a:p>
            <a:pPr marL="171450" indent="-171450" algn="just">
              <a:buFontTx/>
              <a:buChar char="-"/>
            </a:pPr>
            <a:endParaRPr lang="ru-RU" sz="1200" i="1" dirty="0">
              <a:latin typeface="FSRAILWAYT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99592" y="1966807"/>
            <a:ext cx="2232248" cy="50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SRAILWAYTT Book" pitchFamily="34" charset="0"/>
              </a:rPr>
              <a:t>Упаковка </a:t>
            </a:r>
            <a:r>
              <a:rPr lang="ru-RU" sz="9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SRAILWAYTT Book" pitchFamily="34" charset="0"/>
              </a:rPr>
              <a:t>класса «премиум»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5884530"/>
            <a:ext cx="1777189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00" b="1" dirty="0">
                <a:ln w="50800"/>
                <a:latin typeface="FSRAILWAYTT Book" pitchFamily="34" charset="0"/>
              </a:rPr>
              <a:t>сегмент премиум-товаров стал оправляться после экономического </a:t>
            </a:r>
            <a:r>
              <a:rPr lang="ru-RU" sz="900" b="1" dirty="0" smtClean="0">
                <a:ln w="50800"/>
                <a:latin typeface="FSRAILWAYTT Book" pitchFamily="34" charset="0"/>
              </a:rPr>
              <a:t>спада, </a:t>
            </a:r>
            <a:r>
              <a:rPr lang="ru-RU" sz="900" b="1" dirty="0">
                <a:ln w="50800"/>
                <a:latin typeface="FSRAILWAYTT Book" pitchFamily="34" charset="0"/>
              </a:rPr>
              <a:t>вернув себе прежнее благополучие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70373" y="1985128"/>
            <a:ext cx="1521644" cy="50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SRAILWAYTT Book" pitchFamily="34" charset="0"/>
              </a:rPr>
              <a:t>Удобство упаковки</a:t>
            </a:r>
            <a:endParaRPr lang="ru-RU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SRAILWAYTT Book" pitchFamily="34" charset="0"/>
            </a:endParaRPr>
          </a:p>
        </p:txBody>
      </p:sp>
      <p:pic>
        <p:nvPicPr>
          <p:cNvPr id="6148" name="Picture 4" descr="\\Server\общая папка\Маркетинг\План работы на месяц\август\На время отпуска Шестаковой\Байкал\для презентации\bottle-19l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154" y="2492896"/>
            <a:ext cx="1810082" cy="241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942600" y="5327943"/>
            <a:ext cx="177718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00" b="1" dirty="0" smtClean="0">
                <a:ln w="50800"/>
                <a:latin typeface="FSRAILWAYTT Book" pitchFamily="34" charset="0"/>
              </a:rPr>
              <a:t>Этикетка и термоусадочный колпак защищает от подделок, несанкционированного  вскрытия, позволяет размещать логотип. </a:t>
            </a:r>
            <a:endParaRPr lang="ru-RU" sz="900" b="1" dirty="0">
              <a:ln w="50800"/>
              <a:latin typeface="FSRAILWAYTT Book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525090" y="1985128"/>
            <a:ext cx="2232248" cy="50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SRAILWAYTT Book" pitchFamily="34" charset="0"/>
              </a:rPr>
              <a:t>Меньше - лучше</a:t>
            </a:r>
            <a:endParaRPr lang="ru-RU" sz="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SRAILWAYTT Book" pitchFamily="34" charset="0"/>
            </a:endParaRPr>
          </a:p>
        </p:txBody>
      </p:sp>
      <p:pic>
        <p:nvPicPr>
          <p:cNvPr id="6149" name="Picture 5" descr="\\Server\общая папка\Маркетинг\План работы на месяц\август\На время отпуска Шестаковой\Байкал\для презентации\820-076b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2380512" cy="14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Server\общая папка\Маркетинг\План работы на месяц\август\На время отпуска Шестаковой\Байкал\для презентации\8c61ed6d430da2c346b1b33ead59e528_450x450_i0a92db2l2v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000" y="3073283"/>
            <a:ext cx="1325424" cy="12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308343" y="4949963"/>
            <a:ext cx="1777189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00" b="1" dirty="0">
                <a:ln w="50800"/>
                <a:latin typeface="FSRAILWAYTT Book" pitchFamily="34" charset="0"/>
              </a:rPr>
              <a:t>появление </a:t>
            </a:r>
            <a:r>
              <a:rPr lang="ru-RU" sz="900" b="1" dirty="0" smtClean="0">
                <a:ln w="50800"/>
                <a:latin typeface="FSRAILWAYTT Book" pitchFamily="34" charset="0"/>
              </a:rPr>
              <a:t>бутылочек </a:t>
            </a:r>
            <a:r>
              <a:rPr lang="ru-RU" sz="900" b="1" dirty="0">
                <a:ln w="50800"/>
                <a:latin typeface="FSRAILWAYTT Book" pitchFamily="34" charset="0"/>
              </a:rPr>
              <a:t>объемом 0,33 л </a:t>
            </a:r>
            <a:r>
              <a:rPr lang="ru-RU" sz="900" b="1" dirty="0" smtClean="0">
                <a:ln w="50800"/>
                <a:latin typeface="FSRAILWAYTT Book" pitchFamily="34" charset="0"/>
              </a:rPr>
              <a:t>и 0,2 л позволяет </a:t>
            </a:r>
            <a:r>
              <a:rPr lang="ru-RU" sz="900" b="1" dirty="0">
                <a:ln w="50800"/>
                <a:latin typeface="FSRAILWAYTT Book" pitchFamily="34" charset="0"/>
              </a:rPr>
              <a:t>употреблять напиток на улице, на ходу или в любой другой ситуации, когда большая бутылка не нужна.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39263" y="1604933"/>
            <a:ext cx="4301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u="sng" dirty="0">
                <a:latin typeface="FSRAILWAYTT Book" pitchFamily="34" charset="0"/>
              </a:rPr>
              <a:t>На замену экономичности приходит:</a:t>
            </a:r>
          </a:p>
        </p:txBody>
      </p:sp>
      <p:pic>
        <p:nvPicPr>
          <p:cNvPr id="2050" name="Picture 2" descr="\\Server\общая папка\Маркетинг\План работы на месяц\август\На время отпуска Шестаковой\Байкал\для презентации\infinity(1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063" y="2552671"/>
            <a:ext cx="2023500" cy="30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erver\общая папка\Маркетинг\План работы на месяц\август\На время отпуска Шестаковой\Байкал\для презентации\file1352701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58461"/>
            <a:ext cx="4608513" cy="3810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04904" y="1587862"/>
            <a:ext cx="4770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pc="50" dirty="0" smtClean="0">
                <a:ln w="11430"/>
                <a:latin typeface="FSRAILWAYTT Book" pitchFamily="34" charset="0"/>
              </a:rPr>
              <a:t>ТЕРМОУСАДОЧНАЯ УПАКОВКА</a:t>
            </a:r>
            <a:endParaRPr lang="ru-RU" sz="2000" b="1" spc="50" dirty="0">
              <a:ln w="11430"/>
              <a:latin typeface="FSRAILWAYTT Boo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2163926"/>
            <a:ext cx="8352928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b="1" dirty="0">
                <a:solidFill>
                  <a:srgbClr val="016BA5"/>
                </a:solidFill>
                <a:latin typeface="FSRAILWAYTT Book" pitchFamily="34" charset="0"/>
              </a:rPr>
              <a:t>Одна из составляющих покупательской привязанности </a:t>
            </a:r>
            <a:r>
              <a:rPr lang="ru-RU" sz="1400" b="1" dirty="0" smtClean="0">
                <a:solidFill>
                  <a:srgbClr val="016BA5"/>
                </a:solidFill>
                <a:latin typeface="FSRAILWAYTT Book" pitchFamily="34" charset="0"/>
              </a:rPr>
              <a:t>кроется </a:t>
            </a:r>
            <a:r>
              <a:rPr lang="ru-RU" sz="1400" b="1" dirty="0">
                <a:solidFill>
                  <a:srgbClr val="016BA5"/>
                </a:solidFill>
                <a:latin typeface="FSRAILWAYTT Book" pitchFamily="34" charset="0"/>
              </a:rPr>
              <a:t>в термоусадочной упаковке</a:t>
            </a:r>
            <a:endParaRPr lang="ru-RU" sz="1400" b="1" i="1" dirty="0">
              <a:solidFill>
                <a:srgbClr val="016BA5"/>
              </a:solidFill>
              <a:latin typeface="FSRAILWAYTT Book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605846"/>
            <a:ext cx="5514031" cy="4135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37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pic>
        <p:nvPicPr>
          <p:cNvPr id="8195" name="Picture 3" descr="\\Server\общая папка\Маркетинг\План работы на месяц\август\На время отпуска Шестаковой\Байкал\для презентации\phpqYys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99" y="2564904"/>
            <a:ext cx="6786337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7131909" cy="1080120"/>
          </a:xfrm>
        </p:spPr>
        <p:txBody>
          <a:bodyPr>
            <a:normAutofit/>
          </a:bodyPr>
          <a:lstStyle/>
          <a:p>
            <a:pPr marL="182880" algn="r"/>
            <a:r>
              <a:rPr lang="ru-RU" sz="2000" dirty="0">
                <a:latin typeface="FSRAILWAY Bold" pitchFamily="34" charset="0"/>
              </a:rPr>
              <a:t>Термоусадочную </a:t>
            </a:r>
            <a:r>
              <a:rPr lang="ru-RU" sz="2000" dirty="0" smtClean="0">
                <a:latin typeface="FSRAILWAY Bold" pitchFamily="34" charset="0"/>
              </a:rPr>
              <a:t> упаковку  отличают  </a:t>
            </a:r>
            <a:r>
              <a:rPr lang="ru-RU" sz="2000" dirty="0" smtClean="0">
                <a:solidFill>
                  <a:srgbClr val="016BA5"/>
                </a:solidFill>
                <a:latin typeface="FSRAILWAY Bold" pitchFamily="34" charset="0"/>
              </a:rPr>
              <a:t>яркие, </a:t>
            </a:r>
            <a:r>
              <a:rPr lang="ru-RU" sz="2000" dirty="0">
                <a:solidFill>
                  <a:srgbClr val="016BA5"/>
                </a:solidFill>
                <a:latin typeface="FSRAILWAY Bold" pitchFamily="34" charset="0"/>
              </a:rPr>
              <a:t>насыщенные </a:t>
            </a:r>
            <a:r>
              <a:rPr lang="ru-RU" sz="2000" dirty="0" smtClean="0">
                <a:solidFill>
                  <a:srgbClr val="016BA5"/>
                </a:solidFill>
                <a:latin typeface="FSRAILWAY Bold" pitchFamily="34" charset="0"/>
              </a:rPr>
              <a:t> цвета  и  фиксация  по  форме  тары  </a:t>
            </a:r>
            <a:r>
              <a:rPr lang="ru-RU" sz="2000" dirty="0" smtClean="0">
                <a:latin typeface="FSRAILWAY Bold" pitchFamily="34" charset="0"/>
              </a:rPr>
              <a:t>с </a:t>
            </a:r>
            <a:r>
              <a:rPr lang="ru-RU" sz="2000" dirty="0">
                <a:latin typeface="FSRAILWAY Bold" pitchFamily="34" charset="0"/>
              </a:rPr>
              <a:t>возможностью </a:t>
            </a:r>
            <a:r>
              <a:rPr lang="ru-RU" sz="2000" dirty="0" smtClean="0">
                <a:latin typeface="FSRAILWAY Bold" pitchFamily="34" charset="0"/>
              </a:rPr>
              <a:t> полного  запечатывания  всей </a:t>
            </a:r>
            <a:r>
              <a:rPr lang="ru-RU" sz="2000" dirty="0">
                <a:latin typeface="FSRAILWAY Bold" pitchFamily="34" charset="0"/>
              </a:rPr>
              <a:t>площади</a:t>
            </a:r>
          </a:p>
        </p:txBody>
      </p:sp>
    </p:spTree>
    <p:extLst>
      <p:ext uri="{BB962C8B-B14F-4D97-AF65-F5344CB8AC3E}">
        <p14:creationId xmlns:p14="http://schemas.microsoft.com/office/powerpoint/2010/main" val="24532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624168"/>
              </p:ext>
            </p:extLst>
          </p:nvPr>
        </p:nvGraphicFramePr>
        <p:xfrm>
          <a:off x="316304" y="1604932"/>
          <a:ext cx="8576175" cy="477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01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pic>
        <p:nvPicPr>
          <p:cNvPr id="9" name="Picture 4" descr="C:\Users\Лера\Desktop\5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420888"/>
            <a:ext cx="1498923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Лера\Desktop\7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8" b="-594"/>
          <a:stretch/>
        </p:blipFill>
        <p:spPr bwMode="auto">
          <a:xfrm rot="19850712">
            <a:off x="3860241" y="3143318"/>
            <a:ext cx="2309475" cy="202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" name="Picture 2" descr="C:\Users\Лера\Desktop\55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792" y="1988840"/>
            <a:ext cx="1605917" cy="3854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3" descr="C:\Users\Лера\Desktop\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03251">
            <a:off x="3011952" y="2666367"/>
            <a:ext cx="1247888" cy="3466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1859107" y="1426112"/>
            <a:ext cx="6915885" cy="108012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/>
              <a:t>Термоусадочная упаковка: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16BA5"/>
                </a:solidFill>
              </a:rPr>
              <a:t>экономно, </a:t>
            </a:r>
            <a:r>
              <a:rPr lang="ru-RU" sz="2000" b="1" dirty="0">
                <a:solidFill>
                  <a:srgbClr val="016BA5"/>
                </a:solidFill>
              </a:rPr>
              <a:t>красиво, под любой случай</a:t>
            </a:r>
            <a:endParaRPr lang="ru-RU" sz="2000" dirty="0">
              <a:solidFill>
                <a:srgbClr val="016B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1859107" y="1426112"/>
            <a:ext cx="6915885" cy="1080120"/>
          </a:xfrm>
        </p:spPr>
        <p:txBody>
          <a:bodyPr>
            <a:normAutofit/>
          </a:bodyPr>
          <a:lstStyle/>
          <a:p>
            <a:pPr marL="0" indent="0" algn="r"/>
            <a:r>
              <a:rPr lang="ru-RU" sz="2000" b="1" dirty="0"/>
              <a:t>Термоусадочная упаковка: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16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подходит</a:t>
            </a:r>
            <a:r>
              <a:rPr lang="ru-RU" sz="2000" b="1" dirty="0" smtClean="0">
                <a:solidFill>
                  <a:srgbClr val="016BA5"/>
                </a:solidFill>
              </a:rPr>
              <a:t> </a:t>
            </a:r>
            <a:r>
              <a:rPr lang="ru-RU" sz="2000" b="1" dirty="0">
                <a:solidFill>
                  <a:srgbClr val="016BA5"/>
                </a:solidFill>
              </a:rPr>
              <a:t>для тары </a:t>
            </a:r>
            <a:r>
              <a:rPr lang="ru-RU" sz="2000" b="1" dirty="0">
                <a:solidFill>
                  <a:srgbClr val="016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нестандартной формы</a:t>
            </a:r>
          </a:p>
        </p:txBody>
      </p:sp>
      <p:pic>
        <p:nvPicPr>
          <p:cNvPr id="15" name="Picture 2" descr="C:\Users\Лера\Desktop\14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26" y="2564904"/>
            <a:ext cx="43815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5" descr="C:\Users\Лера\Desktop\98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584" y="2860281"/>
            <a:ext cx="2880320" cy="2352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1859107" y="1772816"/>
            <a:ext cx="6915885" cy="108012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Новинки </a:t>
            </a:r>
            <a:r>
              <a:rPr lang="ru-RU" sz="2800" b="1" dirty="0"/>
              <a:t>компании «Дон-Полимер»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2074" y="1988840"/>
            <a:ext cx="81115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>
                <a:solidFill>
                  <a:srgbClr val="016BA5"/>
                </a:solidFill>
              </a:rPr>
              <a:t>Помогут выделить вашу продукцию </a:t>
            </a:r>
            <a:r>
              <a:rPr lang="ru-RU" sz="2000" b="1" dirty="0" smtClean="0">
                <a:solidFill>
                  <a:srgbClr val="016BA5"/>
                </a:solidFill>
              </a:rPr>
              <a:t>и </a:t>
            </a:r>
            <a:r>
              <a:rPr lang="ru-RU" sz="2000" b="1" dirty="0">
                <a:solidFill>
                  <a:srgbClr val="016BA5"/>
                </a:solidFill>
              </a:rPr>
              <a:t>подчеркнуть ее уникальность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2967335"/>
            <a:ext cx="4762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Термоусадочный колпачок на бутыль для кулеров 19 литров  с голографической печатью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4941168"/>
            <a:ext cx="4762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Голографическая </a:t>
            </a:r>
            <a:r>
              <a:rPr lang="ru-RU" dirty="0" smtClean="0"/>
              <a:t>лента на </a:t>
            </a:r>
            <a:r>
              <a:rPr lang="ru-RU" dirty="0"/>
              <a:t>колпачке</a:t>
            </a:r>
          </a:p>
        </p:txBody>
      </p:sp>
      <p:pic>
        <p:nvPicPr>
          <p:cNvPr id="2051" name="Picture 3" descr="\\Server\общая папка\Маркетинг\План работы на месяц\август\На время отпуска Шестаковой\Байкал\для презентации\vmt jpiuc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967335"/>
            <a:ext cx="2538289" cy="1596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erver\общая папка\Маркетинг\План работы на месяц\август\На время отпуска Шестаковой\Байкал\для презентации\file13644632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416" y="4797153"/>
            <a:ext cx="1640291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1859107" y="1772816"/>
            <a:ext cx="6915885" cy="108012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Новинки </a:t>
            </a:r>
            <a:r>
              <a:rPr lang="ru-RU" sz="2800" b="1" dirty="0"/>
              <a:t>компании «Дон-Полимер»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2074" y="1988840"/>
            <a:ext cx="81115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>
                <a:solidFill>
                  <a:srgbClr val="016BA5"/>
                </a:solidFill>
              </a:rPr>
              <a:t>Помогут выделить вашу продукцию </a:t>
            </a:r>
            <a:r>
              <a:rPr lang="ru-RU" sz="2000" b="1" dirty="0" smtClean="0">
                <a:solidFill>
                  <a:srgbClr val="016BA5"/>
                </a:solidFill>
              </a:rPr>
              <a:t>и </a:t>
            </a:r>
            <a:r>
              <a:rPr lang="ru-RU" sz="2000" b="1" dirty="0">
                <a:solidFill>
                  <a:srgbClr val="016BA5"/>
                </a:solidFill>
              </a:rPr>
              <a:t>подчеркнуть ее уникальность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8217" y="2852936"/>
            <a:ext cx="800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Топ-диск  на колпачок на бутыль для кулеров 19 литров с голографическим изображением, печатью или тиснением</a:t>
            </a:r>
          </a:p>
        </p:txBody>
      </p:sp>
      <p:pic>
        <p:nvPicPr>
          <p:cNvPr id="12" name="Picture 5" descr="C:\Users\Admin\Desktop\attachments\20130621_1236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53" y="3789040"/>
            <a:ext cx="3797728" cy="2848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\Desktop\attachments\20130621_1234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105" y="3789040"/>
            <a:ext cx="3970095" cy="2977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Server\общая папка\КП по направлениям\Вода 19 литров\Фото продукции\Ассортимент колпачков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710896"/>
            <a:ext cx="4104456" cy="30031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5371" y="1700808"/>
            <a:ext cx="6915885" cy="1080120"/>
          </a:xfrm>
          <a:noFill/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algn="r"/>
            <a:r>
              <a:rPr lang="ru-RU" sz="3600" b="1" cap="all" dirty="0">
                <a:ln w="0"/>
                <a:solidFill>
                  <a:srgbClr val="016BA5"/>
                </a:solidFill>
                <a:effectLst>
                  <a:reflection blurRad="12700" stA="50000" endPos="50000" dist="5000" dir="5400000" sy="-100000" rotWithShape="0"/>
                </a:effectLst>
                <a:latin typeface="FSRAILWAY Bold" pitchFamily="34" charset="0"/>
              </a:rPr>
              <a:t>Вода – эликсир жизни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SRAILWAY Bold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pic>
        <p:nvPicPr>
          <p:cNvPr id="1026" name="Picture 2" descr="\\Server\общая папка\Маркетинг\План работы на месяц\август\На время отпуска Шестаковой\Байкал\для презентации\1343683648_ecowallpaper5080_1366x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2426499"/>
            <a:ext cx="7578082" cy="4260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98">
        <p14:ripple dir="ru"/>
      </p:transition>
    </mc:Choice>
    <mc:Fallback xmlns="">
      <p:transition spd="slow" advTm="4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1859107" y="1556792"/>
            <a:ext cx="6915885" cy="108012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Новинки </a:t>
            </a:r>
            <a:r>
              <a:rPr lang="ru-RU" sz="2800" b="1" dirty="0"/>
              <a:t>компании «Дон-Полимер»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8908" y="1916832"/>
            <a:ext cx="8111564" cy="739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>
                <a:solidFill>
                  <a:srgbClr val="016BA5"/>
                </a:solidFill>
              </a:rPr>
              <a:t>Помогут выделить вашу продукцию </a:t>
            </a:r>
            <a:r>
              <a:rPr lang="ru-RU" sz="2000" b="1" dirty="0" smtClean="0">
                <a:solidFill>
                  <a:srgbClr val="016BA5"/>
                </a:solidFill>
              </a:rPr>
              <a:t>и </a:t>
            </a:r>
            <a:r>
              <a:rPr lang="ru-RU" sz="2000" b="1" dirty="0">
                <a:solidFill>
                  <a:srgbClr val="016BA5"/>
                </a:solidFill>
              </a:rPr>
              <a:t>подчеркнуть ее уникальность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65695"/>
            <a:ext cx="85954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Термоусадочный </a:t>
            </a:r>
            <a:r>
              <a:rPr lang="ru-RU" sz="1400" b="1" dirty="0" smtClean="0"/>
              <a:t>колпачок  </a:t>
            </a:r>
            <a:r>
              <a:rPr lang="ru-RU" sz="1400" b="1" dirty="0"/>
              <a:t>на бутыли 5 </a:t>
            </a:r>
            <a:r>
              <a:rPr lang="ru-RU" sz="1400" b="1" dirty="0" smtClean="0"/>
              <a:t>литров:</a:t>
            </a:r>
          </a:p>
          <a:p>
            <a:pPr algn="r"/>
            <a:r>
              <a:rPr lang="ru-RU" sz="2000" b="1" u="sng" dirty="0" smtClean="0">
                <a:ln w="1905"/>
                <a:solidFill>
                  <a:srgbClr val="016AA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ВОДУ С ТАКОЙ ЗАЩИТОЙ</a:t>
            </a:r>
          </a:p>
          <a:p>
            <a:pPr algn="r"/>
            <a:r>
              <a:rPr lang="ru-RU" sz="2000" b="1" u="sng" dirty="0" smtClean="0">
                <a:ln w="1905"/>
                <a:solidFill>
                  <a:srgbClr val="016AA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СТРАШНО ДАВАТЬ НАШИМ ДЕТЯМ!</a:t>
            </a:r>
          </a:p>
          <a:p>
            <a:pPr algn="r"/>
            <a:endParaRPr lang="ru-RU" sz="2000" b="1" dirty="0"/>
          </a:p>
        </p:txBody>
      </p:sp>
      <p:pic>
        <p:nvPicPr>
          <p:cNvPr id="13" name="Picture 3" descr="C:\Users\Admin\Desktop\attachments\20130621_124200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331453" cy="2498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\общая папка\Маркетинг\План работы на месяц\август\На время отпуска Шестаковой\Байкал\для презентации\chem-poit-rebenka-v-zharu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654" y="4509120"/>
            <a:ext cx="2717090" cy="1803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Server\общая папка\Маркетинг\План работы на месяц\август\На время отпуска Шестаковой\Байкал\для презентации\1345224537_vybiraem-vodu-dlya-reben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3789040"/>
            <a:ext cx="3733255" cy="2716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1859107" y="1556792"/>
            <a:ext cx="6915885" cy="108012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Новинки </a:t>
            </a:r>
            <a:r>
              <a:rPr lang="ru-RU" sz="2800" b="1" dirty="0"/>
              <a:t>компании «Дон-Полимер»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8908" y="1700808"/>
            <a:ext cx="81115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>
                <a:solidFill>
                  <a:srgbClr val="016BA5"/>
                </a:solidFill>
              </a:rPr>
              <a:t>Помогут выделить вашу продукцию </a:t>
            </a:r>
            <a:r>
              <a:rPr lang="ru-RU" sz="2000" b="1" dirty="0" smtClean="0">
                <a:solidFill>
                  <a:srgbClr val="016BA5"/>
                </a:solidFill>
              </a:rPr>
              <a:t>и </a:t>
            </a:r>
            <a:r>
              <a:rPr lang="ru-RU" sz="2000" b="1" dirty="0">
                <a:solidFill>
                  <a:srgbClr val="016BA5"/>
                </a:solidFill>
              </a:rPr>
              <a:t>подчеркнуть ее уникальность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0654" y="2492896"/>
            <a:ext cx="7711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Термоусадочный </a:t>
            </a:r>
            <a:r>
              <a:rPr lang="ru-RU" sz="1400" b="1" dirty="0"/>
              <a:t>колпачок </a:t>
            </a:r>
            <a:r>
              <a:rPr lang="ru-RU" sz="1400" b="1" dirty="0" smtClean="0"/>
              <a:t>на ПЭТ-бутылки </a:t>
            </a:r>
            <a:r>
              <a:rPr lang="ru-RU" sz="1400" b="1" dirty="0"/>
              <a:t>(от </a:t>
            </a:r>
            <a:r>
              <a:rPr lang="ru-RU" sz="1400" b="1" dirty="0" smtClean="0"/>
              <a:t>1,5 литра до 0,2 литра)</a:t>
            </a:r>
            <a:endParaRPr lang="ru-RU" sz="1400" b="1" dirty="0"/>
          </a:p>
        </p:txBody>
      </p:sp>
      <p:pic>
        <p:nvPicPr>
          <p:cNvPr id="11" name="Picture 3" descr="\\Server\общая папка\Маркетинг\План работы на месяц\август\На время отпуска Шестаковой\Байкал\для презентации\1356467683_diabe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20" y="3789040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er\общая папка\Маркетинг\План работы на месяц\август\На время отпуска Шестаковой\Байкал\для презентации\1371497569_v-statyu-gazirovka_vredit_zdorovj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515" y="3514074"/>
            <a:ext cx="3072251" cy="2046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erver\общая папка\Маркетинг\План работы на месяц\август\На время отпуска Шестаковой\Байкал\для презентации\voda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960" y="4190588"/>
            <a:ext cx="3467459" cy="2334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20654" y="2996952"/>
            <a:ext cx="8446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n w="1905"/>
                <a:solidFill>
                  <a:srgbClr val="016AA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ДОПОЛНИТЕЛЬНАЯ  ЗАЩИТА  ОТ  ВСКРЫТИЯ  И  ГИГИЕНА</a:t>
            </a:r>
          </a:p>
        </p:txBody>
      </p:sp>
    </p:spTree>
    <p:extLst>
      <p:ext uri="{BB962C8B-B14F-4D97-AF65-F5344CB8AC3E}">
        <p14:creationId xmlns:p14="http://schemas.microsoft.com/office/powerpoint/2010/main" val="9125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1737160" y="1501271"/>
            <a:ext cx="7227328" cy="1080120"/>
          </a:xfrm>
        </p:spPr>
        <p:txBody>
          <a:bodyPr>
            <a:normAutofit/>
          </a:bodyPr>
          <a:lstStyle/>
          <a:p>
            <a:pPr marL="0" indent="0"/>
            <a:r>
              <a:rPr lang="ru-RU" sz="2800" b="1" dirty="0"/>
              <a:t>Термоусадочный колпачок на пивные </a:t>
            </a:r>
            <a:r>
              <a:rPr lang="ru-RU" sz="2800" b="1" dirty="0" err="1"/>
              <a:t>кеги</a:t>
            </a:r>
            <a:r>
              <a:rPr lang="ru-RU" sz="2800" b="1" dirty="0"/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3356" y="2504411"/>
            <a:ext cx="8446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016AA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ГИГИЕНИЧЕСКАЯ  ЗАЩИТА</a:t>
            </a:r>
          </a:p>
          <a:p>
            <a:r>
              <a:rPr lang="ru-RU" sz="2000" b="1" dirty="0" smtClean="0">
                <a:ln w="1905"/>
                <a:solidFill>
                  <a:srgbClr val="016AA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ЗАЩИТА  ОТ  ФАЛЬСИФИКАЦИИ</a:t>
            </a:r>
          </a:p>
          <a:p>
            <a:r>
              <a:rPr lang="ru-RU" sz="2000" b="1" dirty="0" smtClean="0">
                <a:ln w="1905"/>
                <a:solidFill>
                  <a:srgbClr val="016AA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ГАРАНТ  УНИКАЛЬНОСТИ  ПРОДУКЦИИ</a:t>
            </a:r>
          </a:p>
          <a:p>
            <a:r>
              <a:rPr lang="ru-RU" sz="2000" b="1" dirty="0" smtClean="0">
                <a:ln w="1905"/>
                <a:solidFill>
                  <a:srgbClr val="016AA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ДОПОЛНИТЕЛЬНОЕ  РЕКЛАМНОЕ  ПОЛЕ</a:t>
            </a:r>
            <a:endParaRPr lang="ru-RU" sz="2000" b="1" dirty="0">
              <a:ln w="1905"/>
              <a:solidFill>
                <a:srgbClr val="016AA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2" descr="D:\Центр-Полимер\Колпак на кеги, чехол\DSC_0047(2)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52887">
            <a:off x="3209114" y="2820013"/>
            <a:ext cx="5459952" cy="32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480" y="1412776"/>
            <a:ext cx="6915885" cy="1080120"/>
          </a:xfrm>
        </p:spPr>
        <p:txBody>
          <a:bodyPr>
            <a:normAutofit/>
          </a:bodyPr>
          <a:lstStyle/>
          <a:p>
            <a:pPr marL="182880" algn="r"/>
            <a:r>
              <a:rPr lang="ru-RU" sz="2000" dirty="0" smtClean="0">
                <a:latin typeface="FSRAILWAY Bold" pitchFamily="34" charset="0"/>
              </a:rPr>
              <a:t>Термоусадочная упаковка как</a:t>
            </a:r>
            <a:br>
              <a:rPr lang="ru-RU" sz="2000" dirty="0" smtClean="0">
                <a:latin typeface="FSRAILWAY Bold" pitchFamily="34" charset="0"/>
              </a:rPr>
            </a:br>
            <a:r>
              <a:rPr lang="ru-RU" sz="2000" dirty="0" smtClean="0">
                <a:latin typeface="FSRAILWAY Bold" pitchFamily="34" charset="0"/>
              </a:rPr>
              <a:t>маркетинговый </a:t>
            </a:r>
            <a:r>
              <a:rPr lang="ru-RU" sz="2000" dirty="0">
                <a:latin typeface="FSRAILWAY Bold" pitchFamily="34" charset="0"/>
              </a:rPr>
              <a:t>инструмент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599" y="2457470"/>
            <a:ext cx="780339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>
                <a:latin typeface="FSRAILWAYTT Book" pitchFamily="34" charset="0"/>
              </a:rPr>
              <a:t>69% людей обращают внимание на качественные характеристики воды и впоследствии становятся лояльными понравившейся марке.</a:t>
            </a:r>
          </a:p>
          <a:p>
            <a:pPr algn="just"/>
            <a:r>
              <a:rPr lang="ru-RU" dirty="0">
                <a:latin typeface="FSRAILWAYTT Book" pitchFamily="34" charset="0"/>
              </a:rPr>
              <a:t>Использование термоусадочной упаковки вполне может помочь </a:t>
            </a:r>
            <a:r>
              <a:rPr lang="ru-RU" dirty="0" smtClean="0">
                <a:latin typeface="FSRAILWAYTT Book" pitchFamily="34" charset="0"/>
              </a:rPr>
              <a:t>стать </a:t>
            </a:r>
            <a:r>
              <a:rPr lang="ru-RU" dirty="0">
                <a:latin typeface="FSRAILWAYTT Book" pitchFamily="34" charset="0"/>
              </a:rPr>
              <a:t>ближе к потребителю без особых усилий и затрат.</a:t>
            </a:r>
          </a:p>
          <a:p>
            <a:pPr marL="171450" indent="-171450" algn="just">
              <a:buFontTx/>
              <a:buChar char="-"/>
            </a:pPr>
            <a:endParaRPr lang="ru-RU" sz="1200" i="1" dirty="0">
              <a:latin typeface="FSRAILWAYTT Book" pitchFamily="34" charset="0"/>
            </a:endParaRPr>
          </a:p>
        </p:txBody>
      </p:sp>
      <p:pic>
        <p:nvPicPr>
          <p:cNvPr id="4098" name="Picture 2" descr="\\Server\общая папка\Маркетинг\План работы на месяц\август\На время отпуска Шестаковой\Байкал\для презентации\лорло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45752"/>
            <a:ext cx="6927355" cy="266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erver\общая папка\Маркетинг\План работы на месяц\август\На время отпуска Шестаковой\Байкал\для презентации\water_texture23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72408"/>
            <a:ext cx="9144000" cy="31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5729" y="2054458"/>
            <a:ext cx="780339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SRAILWAYTT Book" pitchFamily="34" charset="0"/>
            </a:endParaRPr>
          </a:p>
          <a:p>
            <a:pPr algn="just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SRAILWAYTT Book" pitchFamily="34" charset="0"/>
            </a:endParaRPr>
          </a:p>
          <a:p>
            <a:pPr algn="ctr"/>
            <a:r>
              <a:rPr lang="ru-RU" sz="4000" b="1" cap="all" dirty="0" smtClean="0">
                <a:ln w="0"/>
                <a:solidFill>
                  <a:srgbClr val="016AA5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FSRAILWAYTT Book" pitchFamily="34" charset="0"/>
              </a:rPr>
              <a:t>БЛАГОДАРИМ ЗА ВНИМАНИЕ!</a:t>
            </a:r>
            <a:endParaRPr lang="ru-RU" sz="4000" b="1" cap="all" dirty="0">
              <a:ln w="0"/>
              <a:solidFill>
                <a:srgbClr val="016AA5"/>
              </a:solidFill>
              <a:effectLst>
                <a:reflection blurRad="6350" stA="50000" endA="300" endPos="50000" dist="29997" dir="5400000" sy="-100000" algn="bl" rotWithShape="0"/>
              </a:effectLst>
              <a:latin typeface="FSRAILWAYTT Book" pitchFamily="34" charset="0"/>
            </a:endParaRPr>
          </a:p>
          <a:p>
            <a:pPr marL="171450" indent="-171450" algn="just">
              <a:buFontTx/>
              <a:buChar char="-"/>
            </a:pPr>
            <a:endParaRPr lang="ru-RU" sz="1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SRAILWAYT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Server\общая папка\Маркетинг\План работы на месяц\август\На время отпуска Шестаковой\Байкал\для презентации\1346849467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04933"/>
            <a:ext cx="3505200" cy="511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9107" y="1604933"/>
            <a:ext cx="6915885" cy="1080120"/>
          </a:xfrm>
        </p:spPr>
        <p:txBody>
          <a:bodyPr>
            <a:normAutofit/>
          </a:bodyPr>
          <a:lstStyle/>
          <a:p>
            <a:pPr marL="182880" algn="r"/>
            <a:r>
              <a:rPr lang="ru-RU" sz="2000" dirty="0">
                <a:latin typeface="FSRAILWAY Bold" pitchFamily="34" charset="0"/>
              </a:rPr>
              <a:t>На водном рынке мира встречаются яркие жемчужины дизайна упаковки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3212975"/>
            <a:ext cx="3178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16BA5"/>
                </a:solidFill>
                <a:latin typeface="FSRAILWAYTT Book" pitchFamily="34" charset="0"/>
              </a:rPr>
              <a:t>Брызги </a:t>
            </a:r>
            <a:r>
              <a:rPr lang="ru-RU" sz="1200" dirty="0">
                <a:solidFill>
                  <a:srgbClr val="016BA5"/>
                </a:solidFill>
                <a:latin typeface="FSRAILWAYTT Book" pitchFamily="34" charset="0"/>
              </a:rPr>
              <a:t>от брошенных в воду ягод и фруктов нанесены </a:t>
            </a:r>
            <a:r>
              <a:rPr lang="ru-RU" sz="1200" dirty="0" smtClean="0">
                <a:solidFill>
                  <a:srgbClr val="016BA5"/>
                </a:solidFill>
                <a:latin typeface="FSRAILWAYTT Book" pitchFamily="34" charset="0"/>
              </a:rPr>
              <a:t>на термоусадочную пленку создают эффект свежести.</a:t>
            </a:r>
            <a:endParaRPr lang="ru-RU" sz="1200" dirty="0">
              <a:solidFill>
                <a:srgbClr val="016BA5"/>
              </a:solidFill>
              <a:latin typeface="FSRAILWAYT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9107" y="1604933"/>
            <a:ext cx="6915885" cy="1080120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FSRAILWAY Bold" pitchFamily="34" charset="0"/>
              </a:rPr>
              <a:t>Упаковка воды, призванная привлекать внимание и подчеркивать эксклюзивность продукта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pic>
        <p:nvPicPr>
          <p:cNvPr id="10" name="Объект 5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3024336" cy="403244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004904" y="2477672"/>
            <a:ext cx="4167496" cy="42636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295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96">
        <p14:ripple/>
      </p:transition>
    </mc:Choice>
    <mc:Fallback xmlns="">
      <p:transition spd="slow" advTm="7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общая папка\Маркетинг\План работы на месяц\август\На время отпуска Шестаковой\Байкал\для презентации\1346849477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83" y="1988840"/>
            <a:ext cx="7069968" cy="4713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9948" y="2564904"/>
            <a:ext cx="2385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16BA5"/>
                </a:solidFill>
                <a:latin typeface="FSRAILWAYTT Book" pitchFamily="34" charset="0"/>
              </a:rPr>
              <a:t>Принт на термоусадочной пленке создает впечатление </a:t>
            </a:r>
            <a:r>
              <a:rPr lang="ru-RU" sz="1200" dirty="0">
                <a:solidFill>
                  <a:srgbClr val="016BA5"/>
                </a:solidFill>
                <a:latin typeface="FSRAILWAYTT Book" pitchFamily="34" charset="0"/>
              </a:rPr>
              <a:t>лежащих на дне бутылки цитрусов.</a:t>
            </a:r>
          </a:p>
        </p:txBody>
      </p:sp>
    </p:spTree>
    <p:extLst>
      <p:ext uri="{BB962C8B-B14F-4D97-AF65-F5344CB8AC3E}">
        <p14:creationId xmlns:p14="http://schemas.microsoft.com/office/powerpoint/2010/main" val="36224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9107" y="1556792"/>
            <a:ext cx="6915885" cy="1080120"/>
          </a:xfrm>
        </p:spPr>
        <p:txBody>
          <a:bodyPr>
            <a:normAutofit/>
          </a:bodyPr>
          <a:lstStyle/>
          <a:p>
            <a:pPr marL="182880" algn="r"/>
            <a:r>
              <a:rPr lang="ru-RU" sz="2000" dirty="0">
                <a:latin typeface="FSRAILWAY Bold" pitchFamily="34" charset="0"/>
              </a:rPr>
              <a:t>На водном рынке мира встречаются яркие жемчужины дизайна упаковки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pic>
        <p:nvPicPr>
          <p:cNvPr id="9" name="Объект 5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08920"/>
            <a:ext cx="3960439" cy="3672407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3109696"/>
            <a:ext cx="3744416" cy="35251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48064" y="2640997"/>
            <a:ext cx="346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16BA5"/>
                </a:solidFill>
                <a:latin typeface="FSRAILWAYTT Book" pitchFamily="34" charset="0"/>
              </a:rPr>
              <a:t>Упаковка наглядно показывает, что употребление качественной воды способствует похудению</a:t>
            </a:r>
            <a:endParaRPr lang="ru-RU" sz="1200" dirty="0">
              <a:solidFill>
                <a:srgbClr val="016BA5"/>
              </a:solidFill>
              <a:latin typeface="FSRAILWAYT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rver\общая папка\Маркетинг\План работы на месяц\август\На время отпуска Шестаковой\Байкал\для презентации\japanese_designer_wa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027" y="2492896"/>
            <a:ext cx="5055254" cy="387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30576" y="2776860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16BA5"/>
                </a:solidFill>
                <a:latin typeface="FSRAILWAYTT Book" pitchFamily="34" charset="0"/>
              </a:rPr>
              <a:t>Японская минеральная вода Hyotan Kara Mizu выпускается компанией Kinki </a:t>
            </a:r>
            <a:r>
              <a:rPr lang="ru-RU" sz="1200" dirty="0" smtClean="0">
                <a:solidFill>
                  <a:srgbClr val="016BA5"/>
                </a:solidFill>
                <a:latin typeface="FSRAILWAYTT Book" pitchFamily="34" charset="0"/>
              </a:rPr>
              <a:t>Partners.</a:t>
            </a:r>
          </a:p>
          <a:p>
            <a:pPr algn="r"/>
            <a:endParaRPr lang="ru-RU" sz="1200" dirty="0" smtClean="0">
              <a:solidFill>
                <a:srgbClr val="016BA5"/>
              </a:solidFill>
              <a:latin typeface="FSRAILWAYTT Book" pitchFamily="34" charset="0"/>
            </a:endParaRPr>
          </a:p>
          <a:p>
            <a:pPr algn="r"/>
            <a:r>
              <a:rPr lang="ru-RU" sz="1200" dirty="0" smtClean="0">
                <a:solidFill>
                  <a:srgbClr val="016BA5"/>
                </a:solidFill>
                <a:latin typeface="FSRAILWAYTT Book" pitchFamily="34" charset="0"/>
              </a:rPr>
              <a:t>Дизайн </a:t>
            </a:r>
            <a:r>
              <a:rPr lang="ru-RU" sz="1200" dirty="0">
                <a:solidFill>
                  <a:srgbClr val="016BA5"/>
                </a:solidFill>
                <a:latin typeface="FSRAILWAYTT Book" pitchFamily="34" charset="0"/>
              </a:rPr>
              <a:t>упаковки этой воды — по-японски неуловимое сочетание минимализма и символичности в графике, функциональности и простоты в формах. Силуэт фигурой бутылки напоминает форму тыквы, которая раньше подавалась в японских столовых. </a:t>
            </a:r>
            <a:endParaRPr lang="ru-RU" sz="1200" dirty="0" smtClean="0">
              <a:solidFill>
                <a:srgbClr val="016BA5"/>
              </a:solidFill>
              <a:latin typeface="FSRAILWAYTT Book" pitchFamily="34" charset="0"/>
            </a:endParaRPr>
          </a:p>
          <a:p>
            <a:pPr algn="r"/>
            <a:endParaRPr lang="ru-RU" sz="1200" dirty="0">
              <a:solidFill>
                <a:srgbClr val="016BA5"/>
              </a:solidFill>
              <a:latin typeface="FSRAILWAYTT Book" pitchFamily="34" charset="0"/>
            </a:endParaRPr>
          </a:p>
          <a:p>
            <a:pPr algn="r"/>
            <a:r>
              <a:rPr lang="ru-RU" sz="1200" dirty="0" smtClean="0">
                <a:solidFill>
                  <a:srgbClr val="016BA5"/>
                </a:solidFill>
                <a:latin typeface="FSRAILWAYTT Book" pitchFamily="34" charset="0"/>
              </a:rPr>
              <a:t>Hyotan  </a:t>
            </a:r>
            <a:r>
              <a:rPr lang="ru-RU" sz="1200" dirty="0">
                <a:solidFill>
                  <a:srgbClr val="016BA5"/>
                </a:solidFill>
                <a:latin typeface="FSRAILWAYTT Book" pitchFamily="34" charset="0"/>
              </a:rPr>
              <a:t>— «тыква» по-японски </a:t>
            </a:r>
            <a:r>
              <a:rPr lang="ru-RU" sz="1200" dirty="0" smtClean="0">
                <a:solidFill>
                  <a:srgbClr val="016BA5"/>
                </a:solidFill>
                <a:latin typeface="FSRAILWAYTT Book" pitchFamily="34" charset="0"/>
              </a:rPr>
              <a:t>- продукт </a:t>
            </a:r>
            <a:r>
              <a:rPr lang="ru-RU" sz="1200" dirty="0">
                <a:solidFill>
                  <a:srgbClr val="016BA5"/>
                </a:solidFill>
                <a:latin typeface="FSRAILWAYTT Book" pitchFamily="34" charset="0"/>
              </a:rPr>
              <a:t>в традиционном неподражаемом стиле.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859107" y="1604933"/>
            <a:ext cx="6915885" cy="1080120"/>
          </a:xfrm>
        </p:spPr>
        <p:txBody>
          <a:bodyPr>
            <a:normAutofit/>
          </a:bodyPr>
          <a:lstStyle/>
          <a:p>
            <a:pPr marL="182880" algn="r"/>
            <a:r>
              <a:rPr lang="ru-RU" sz="2000" dirty="0">
                <a:latin typeface="FSRAILWAY Bold" pitchFamily="34" charset="0"/>
              </a:rPr>
              <a:t>Необычные и изысканные решения для упаковки минеральной воды</a:t>
            </a:r>
          </a:p>
        </p:txBody>
      </p:sp>
    </p:spTree>
    <p:extLst>
      <p:ext uri="{BB962C8B-B14F-4D97-AF65-F5344CB8AC3E}">
        <p14:creationId xmlns:p14="http://schemas.microsoft.com/office/powerpoint/2010/main" val="10831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859107" y="1604933"/>
            <a:ext cx="6915885" cy="1080120"/>
          </a:xfrm>
        </p:spPr>
        <p:txBody>
          <a:bodyPr>
            <a:normAutofit/>
          </a:bodyPr>
          <a:lstStyle/>
          <a:p>
            <a:pPr marL="182880" algn="r"/>
            <a:r>
              <a:rPr lang="ru-RU" sz="2000" dirty="0">
                <a:latin typeface="FSRAILWAY Bold" pitchFamily="34" charset="0"/>
              </a:rPr>
              <a:t>Необычные и изысканные решения для упаковки минеральной воды</a:t>
            </a:r>
          </a:p>
        </p:txBody>
      </p:sp>
      <p:pic>
        <p:nvPicPr>
          <p:cNvPr id="1026" name="Picture 2" descr="\\Server\общая папка\Маркетинг\План работы на месяц\август\На время отпуска Шестаковой\Байкал\для презентации\bottle-design-packaging-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989486" cy="3736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23928" y="2996952"/>
            <a:ext cx="37444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16BA5"/>
                </a:solidFill>
              </a:rPr>
              <a:t>Необычная упаковка для обычной воды </a:t>
            </a:r>
            <a:r>
              <a:rPr lang="ru-RU" sz="1200" dirty="0" err="1">
                <a:solidFill>
                  <a:srgbClr val="016BA5"/>
                </a:solidFill>
              </a:rPr>
              <a:t>Aqua</a:t>
            </a:r>
            <a:r>
              <a:rPr lang="ru-RU" sz="1200" dirty="0">
                <a:solidFill>
                  <a:srgbClr val="016BA5"/>
                </a:solidFill>
              </a:rPr>
              <a:t> </a:t>
            </a:r>
            <a:r>
              <a:rPr lang="ru-RU" sz="1200" dirty="0" err="1">
                <a:solidFill>
                  <a:srgbClr val="016BA5"/>
                </a:solidFill>
              </a:rPr>
              <a:t>Carpatica</a:t>
            </a:r>
            <a:r>
              <a:rPr lang="ru-RU" sz="1200" dirty="0">
                <a:solidFill>
                  <a:srgbClr val="016BA5"/>
                </a:solidFill>
              </a:rPr>
              <a:t> </a:t>
            </a:r>
          </a:p>
          <a:p>
            <a:r>
              <a:rPr lang="ru-RU" sz="1200" dirty="0">
                <a:solidFill>
                  <a:srgbClr val="016BA5"/>
                </a:solidFill>
              </a:rPr>
              <a:t> В лондонском дизайн-агентстве PB </a:t>
            </a:r>
            <a:r>
              <a:rPr lang="ru-RU" sz="1200" dirty="0" err="1">
                <a:solidFill>
                  <a:srgbClr val="016BA5"/>
                </a:solidFill>
              </a:rPr>
              <a:t>Creative</a:t>
            </a:r>
            <a:r>
              <a:rPr lang="ru-RU" sz="1200" dirty="0">
                <a:solidFill>
                  <a:srgbClr val="016BA5"/>
                </a:solidFill>
              </a:rPr>
              <a:t> разработали необычный дизайн упаковки для питьевой воды ультра премиум класса </a:t>
            </a:r>
            <a:r>
              <a:rPr lang="ru-RU" sz="1200" dirty="0" err="1">
                <a:solidFill>
                  <a:srgbClr val="016BA5"/>
                </a:solidFill>
              </a:rPr>
              <a:t>Aqua</a:t>
            </a:r>
            <a:r>
              <a:rPr lang="ru-RU" sz="1200" dirty="0">
                <a:solidFill>
                  <a:srgbClr val="016BA5"/>
                </a:solidFill>
              </a:rPr>
              <a:t> </a:t>
            </a:r>
            <a:r>
              <a:rPr lang="ru-RU" sz="1200" dirty="0" err="1">
                <a:solidFill>
                  <a:srgbClr val="016BA5"/>
                </a:solidFill>
              </a:rPr>
              <a:t>Carpatica</a:t>
            </a:r>
            <a:r>
              <a:rPr lang="ru-RU" sz="1200" dirty="0">
                <a:solidFill>
                  <a:srgbClr val="016BA5"/>
                </a:solidFill>
              </a:rPr>
              <a:t>.</a:t>
            </a:r>
          </a:p>
          <a:p>
            <a:r>
              <a:rPr lang="ru-RU" sz="1200" dirty="0">
                <a:solidFill>
                  <a:srgbClr val="016BA5"/>
                </a:solidFill>
              </a:rPr>
              <a:t>Вода добывается в Карпатах. Черное покрытие призвано защитить воду от воздействия света. «Форма бутылки напоминает о текучести воды, в то время как черный цвет подчеркивает каждый контур. Выбор цвета обусловлен еще и рекламными устремлениями. Необычная бутылка скорей привлечет внимание покупателей».</a:t>
            </a:r>
          </a:p>
          <a:p>
            <a:pPr algn="r"/>
            <a:r>
              <a:rPr lang="ru-RU" sz="1200" dirty="0" smtClean="0">
                <a:solidFill>
                  <a:srgbClr val="016BA5"/>
                </a:solidFill>
                <a:latin typeface="FSRAILWAYTT Book" pitchFamily="34" charset="0"/>
              </a:rPr>
              <a:t>.</a:t>
            </a:r>
            <a:endParaRPr lang="ru-RU" sz="1200" dirty="0">
              <a:solidFill>
                <a:srgbClr val="016BA5"/>
              </a:solidFill>
              <a:latin typeface="FSRAILWAYT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3635896" y="1412776"/>
            <a:ext cx="55081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dp\Desktop\МАРКЕТИНГ\Фирменый стиль Дон-Полимер\Logo-Don-Polymer-R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495094" cy="12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\Desktop\МАРКЕТИНГ\Фирменый стиль Дон-Полимер\для брендбука\штрих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2" y="5085184"/>
            <a:ext cx="105846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4904" y="1004798"/>
            <a:ext cx="477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16BA5"/>
                </a:solidFill>
                <a:latin typeface="FSRAILWAYTT Book" pitchFamily="34" charset="0"/>
              </a:rPr>
              <a:t>Производство термоусадочной упаковки</a:t>
            </a:r>
          </a:p>
        </p:txBody>
      </p:sp>
      <p:pic>
        <p:nvPicPr>
          <p:cNvPr id="5122" name="Picture 2" descr="\\Server\общая папка\Маркетинг\План работы на месяц\август\На время отпуска Шестаковой\Байкал\для презентации\0_9055b_87c9b8f1_X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48912"/>
            <a:ext cx="7079766" cy="4992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2779</TotalTime>
  <Words>579</Words>
  <Application>Microsoft Office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FSRAILWAY Bold</vt:lpstr>
      <vt:lpstr>FSRAILWAYTT Book</vt:lpstr>
      <vt:lpstr>Тема Office</vt:lpstr>
      <vt:lpstr>Современные тренды упаковочной отрасли.  Как с помощью оригинальной упаковки увеличить лояльность потребителя к своей торговой марке.</vt:lpstr>
      <vt:lpstr>Вода – эликсир жизни </vt:lpstr>
      <vt:lpstr>На водном рынке мира встречаются яркие жемчужины дизайна упаковки</vt:lpstr>
      <vt:lpstr>Упаковка воды, призванная привлекать внимание и подчеркивать эксклюзивность продукта</vt:lpstr>
      <vt:lpstr>Презентация PowerPoint</vt:lpstr>
      <vt:lpstr>На водном рынке мира встречаются яркие жемчужины дизайна упаковки</vt:lpstr>
      <vt:lpstr>Необычные и изысканные решения для упаковки минеральной воды</vt:lpstr>
      <vt:lpstr>Необычные и изысканные решения для упаковки минеральной воды</vt:lpstr>
      <vt:lpstr>Презентация PowerPoint</vt:lpstr>
      <vt:lpstr>Воду для кулеров 19 литров упаковали в чехлы</vt:lpstr>
      <vt:lpstr>Термоусадочная упаковка как маркетинговый инструмент</vt:lpstr>
      <vt:lpstr>Презентация PowerPoint</vt:lpstr>
      <vt:lpstr>Презентация PowerPoint</vt:lpstr>
      <vt:lpstr>Термоусадочную  упаковку  отличают  яркие, насыщенные  цвета  и  фиксация  по  форме  тары  с возможностью  полного  запечатывания  всей площади</vt:lpstr>
      <vt:lpstr>Презентация PowerPoint</vt:lpstr>
      <vt:lpstr>Термоусадочная упаковка:  экономно, красиво, под любой случай</vt:lpstr>
      <vt:lpstr>Термоусадочная упаковка:  подходит для тары нестандартной формы</vt:lpstr>
      <vt:lpstr>Новинки компании «Дон-Полимер»  </vt:lpstr>
      <vt:lpstr>Новинки компании «Дон-Полимер»  </vt:lpstr>
      <vt:lpstr>Новинки компании «Дон-Полимер»  </vt:lpstr>
      <vt:lpstr>Новинки компании «Дон-Полимер»  </vt:lpstr>
      <vt:lpstr>Термоусадочный колпачок на пивные кеги:</vt:lpstr>
      <vt:lpstr>Термоусадочная упаковка как маркетинговый инструмент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dp</dc:creator>
  <cp:lastModifiedBy>Катя</cp:lastModifiedBy>
  <cp:revision>95</cp:revision>
  <dcterms:created xsi:type="dcterms:W3CDTF">2014-05-12T07:13:19Z</dcterms:created>
  <dcterms:modified xsi:type="dcterms:W3CDTF">2014-10-27T08:48:31Z</dcterms:modified>
</cp:coreProperties>
</file>